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0" r:id="rId5"/>
    <p:sldId id="259" r:id="rId6"/>
    <p:sldId id="266" r:id="rId7"/>
    <p:sldId id="264" r:id="rId8"/>
    <p:sldId id="261" r:id="rId9"/>
    <p:sldId id="262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6862-1636-4FEE-9297-4050ABAFC218}" type="datetimeFigureOut">
              <a:rPr lang="fr-FR"/>
              <a:pPr>
                <a:defRPr/>
              </a:pPr>
              <a:t>30/04/2012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5B52-4087-4C89-89D6-5C2C4E008CD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20057-3C48-4D1D-B026-BE87DC6AC9EE}" type="datetimeFigureOut">
              <a:rPr lang="fr-FR"/>
              <a:pPr>
                <a:defRPr/>
              </a:pPr>
              <a:t>30/04/2012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FFB3-0BB7-43FA-B231-543616F3F19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AA71-A5D9-4955-806E-D712583D5991}" type="datetimeFigureOut">
              <a:rPr lang="fr-FR"/>
              <a:pPr>
                <a:defRPr/>
              </a:pPr>
              <a:t>30/04/2012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F7510-49B5-4A88-8E27-5C90C565A4B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334AE-878C-4E1A-92B3-5A3863DD7253}" type="datetimeFigureOut">
              <a:rPr lang="fr-FR"/>
              <a:pPr>
                <a:defRPr/>
              </a:pPr>
              <a:t>30/04/2012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DF75-9DAF-4BC1-A7ED-499CF7D9DF0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E04A-4E85-407E-A483-89FDA41D3B8A}" type="datetimeFigureOut">
              <a:rPr lang="fr-FR"/>
              <a:pPr>
                <a:defRPr/>
              </a:pPr>
              <a:t>30/04/2012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547B7-7199-4B1F-BC32-E397BE8604E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D804E-CD08-45CE-BFDA-51432E8327DB}" type="datetimeFigureOut">
              <a:rPr lang="fr-FR"/>
              <a:pPr>
                <a:defRPr/>
              </a:pPr>
              <a:t>30/04/2012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E0169-2952-4426-AAA9-361FD5C4602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6C663-803F-4152-B623-9923BBB079CE}" type="datetimeFigureOut">
              <a:rPr lang="fr-FR"/>
              <a:pPr>
                <a:defRPr/>
              </a:pPr>
              <a:t>30/04/2012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E044E-42A9-4E41-A64D-C61A3E133D9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2699-3B01-4ABE-9765-ADAC0E3AD4E2}" type="datetimeFigureOut">
              <a:rPr lang="fr-FR"/>
              <a:pPr>
                <a:defRPr/>
              </a:pPr>
              <a:t>30/04/2012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558EB-7DCE-402C-A281-4CF369CA5CC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6D7E8-C593-4524-9442-439F97EB5AA4}" type="datetimeFigureOut">
              <a:rPr lang="fr-FR"/>
              <a:pPr>
                <a:defRPr/>
              </a:pPr>
              <a:t>30/04/2012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FB290-C6BE-4CF2-B0BE-A94B61A8F7A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9AE86-29E3-4AF6-A637-2F191008C17A}" type="datetimeFigureOut">
              <a:rPr lang="fr-FR"/>
              <a:pPr>
                <a:defRPr/>
              </a:pPr>
              <a:t>30/04/2012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BD2F-FC7B-47B5-B272-DF8B7B10234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F1F33-7FFC-459B-8B4D-AA67868C3195}" type="datetimeFigureOut">
              <a:rPr lang="fr-FR"/>
              <a:pPr>
                <a:defRPr/>
              </a:pPr>
              <a:t>30/04/2012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279EB-193D-4920-82CA-F3DFAB013F1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21AC61-2092-4EF7-BF4B-922D73F78CF7}" type="datetimeFigureOut">
              <a:rPr lang="fr-FR"/>
              <a:pPr>
                <a:defRPr/>
              </a:pPr>
              <a:t>30/04/2012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A042B-B12F-4396-ACCC-E02E960DA83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fa-IR" sz="3000" dirty="0" smtClean="0">
                <a:cs typeface="B Mitra" pitchFamily="2" charset="-78"/>
              </a:rPr>
              <a:t>ایمنی در ورزش </a:t>
            </a:r>
            <a:endParaRPr lang="fr-CA" sz="3000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524000" y="1828800"/>
            <a:ext cx="6400800" cy="1752600"/>
          </a:xfrm>
        </p:spPr>
        <p:txBody>
          <a:bodyPr/>
          <a:lstStyle/>
          <a:p>
            <a:r>
              <a:rPr lang="fa-IR" sz="2800" dirty="0" smtClean="0">
                <a:solidFill>
                  <a:schemeClr val="tx1"/>
                </a:solidFill>
                <a:cs typeface="B Mitra" pitchFamily="2" charset="-78"/>
              </a:rPr>
              <a:t>رعنا کرمی</a:t>
            </a:r>
          </a:p>
          <a:p>
            <a:endParaRPr lang="en-US" sz="2800" dirty="0" smtClean="0">
              <a:solidFill>
                <a:schemeClr val="tx1"/>
              </a:solidFill>
              <a:cs typeface="B Nazanin" pitchFamily="2" charset="-78"/>
            </a:endParaRPr>
          </a:p>
          <a:p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کمیته آموزش فدراسیون اسکی</a:t>
            </a:r>
          </a:p>
          <a:p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هیئت اسکی استان تهران </a:t>
            </a:r>
          </a:p>
          <a:p>
            <a:endParaRPr lang="fr-CA" sz="28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Ran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1600200"/>
          </a:xfrm>
          <a:prstGeom prst="rect">
            <a:avLst/>
          </a:prstGeom>
          <a:noFill/>
        </p:spPr>
      </p:pic>
      <p:pic>
        <p:nvPicPr>
          <p:cNvPr id="1027" name="Picture 3" descr="C:\Users\Rana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0"/>
            <a:ext cx="2286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63" y="274638"/>
            <a:ext cx="6472237" cy="639762"/>
          </a:xfrm>
        </p:spPr>
        <p:txBody>
          <a:bodyPr rtlCol="0">
            <a:normAutofit/>
          </a:bodyPr>
          <a:lstStyle/>
          <a:p>
            <a:pPr algn="r" rtl="0" fontAlgn="auto">
              <a:spcAft>
                <a:spcPts val="0"/>
              </a:spcAft>
              <a:defRPr/>
            </a:pPr>
            <a:r>
              <a:rPr lang="fa-I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Mitra" pitchFamily="2" charset="-78"/>
              </a:rPr>
              <a:t>سرمازدگی :</a:t>
            </a:r>
            <a:endParaRPr lang="fr-CA" sz="2800" dirty="0" smtClean="0">
              <a:solidFill>
                <a:schemeClr val="tx2">
                  <a:lumMod val="60000"/>
                  <a:lumOff val="40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0" y="838200"/>
            <a:ext cx="6472237" cy="58674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fa-IR" sz="2400" dirty="0" smtClean="0">
                <a:cs typeface="B Mitra" pitchFamily="2" charset="-78"/>
              </a:rPr>
              <a:t>سرمازدگی سطحی شامل یخ زدگی موضعی پوست و بافتهای سطح زیر آن است 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fa-IR" sz="2400" dirty="0" smtClean="0">
                <a:cs typeface="B Mitra" pitchFamily="2" charset="-78"/>
              </a:rPr>
              <a:t>بینی ، گوش ها ، شست دست و انگشتان از قسمتهای مستعد سرمازدگی سطحی است 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fa-IR" sz="2400" dirty="0" smtClean="0">
                <a:cs typeface="B Mitra" pitchFamily="2" charset="-78"/>
              </a:rPr>
              <a:t>سرمازدگی عمقی ابتدا به صورت سطحی آغاز می شود اما به سمت بافتهای عمقی تر مانند عضلات و زردپی ها پیش می رود 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Mitra" pitchFamily="2" charset="-78"/>
              </a:rPr>
              <a:t>علت : 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cs typeface="B Mitra" pitchFamily="2" charset="-78"/>
              </a:rPr>
              <a:t>قرار گرفتن اجزای بدن در معرض سرما موجب سرمازدگی بافتها و محدود شدن جریان خون می گردد 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Mitra" pitchFamily="2" charset="-78"/>
              </a:rPr>
              <a:t>علائم :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cs typeface="B Mitra" pitchFamily="2" charset="-78"/>
              </a:rPr>
              <a:t>حس درد ، خارش و سوزش ناحیۀ سرمازده که ممکن است در صورت ادامه به کرختی و بی حسی منجر شود . این علائم هنگامی که ناحیۀ سرمازده گرم می شود دوباره رخ می دهد 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endParaRPr lang="fr-CA" sz="2400" dirty="0" smtClean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63" y="274638"/>
            <a:ext cx="6472237" cy="639762"/>
          </a:xfrm>
        </p:spPr>
        <p:txBody>
          <a:bodyPr rtlCol="0">
            <a:normAutofit/>
          </a:bodyPr>
          <a:lstStyle/>
          <a:p>
            <a:pPr algn="r" rtl="0" fontAlgn="auto">
              <a:spcAft>
                <a:spcPts val="0"/>
              </a:spcAft>
              <a:defRPr/>
            </a:pPr>
            <a:r>
              <a:rPr lang="fa-I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Mitra" pitchFamily="2" charset="-78"/>
              </a:rPr>
              <a:t>نشانه ها :</a:t>
            </a:r>
            <a:endParaRPr lang="fr-CA" sz="2800" dirty="0" smtClean="0">
              <a:solidFill>
                <a:schemeClr val="tx2">
                  <a:lumMod val="60000"/>
                  <a:lumOff val="40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0" y="838200"/>
            <a:ext cx="6472237" cy="58674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fa-IR" sz="2400" dirty="0" smtClean="0">
                <a:cs typeface="B Mitra" pitchFamily="2" charset="-78"/>
              </a:rPr>
              <a:t>سرمازدگی درجه یک : پوست قرمز و ملتهب که ممکن است به سفید وخاکستری تغییر رنگ دهد 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fa-IR" sz="2400" dirty="0" smtClean="0">
                <a:cs typeface="B Mitra" pitchFamily="2" charset="-78"/>
              </a:rPr>
              <a:t>سرمازدگی درجه دو : پوست سفید ، براق و چسبناک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cs typeface="B Mitra" pitchFamily="2" charset="-78"/>
              </a:rPr>
              <a:t>هنگامی که موضع سرمازده دوباره گرم شود ، تاول و دانه های قرمز      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cs typeface="B Mitra" pitchFamily="2" charset="-78"/>
              </a:rPr>
              <a:t>کم رنگ روی پوست ظاهر می شود 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fa-IR" sz="2400" dirty="0" smtClean="0">
                <a:cs typeface="B Mitra" pitchFamily="2" charset="-78"/>
              </a:rPr>
              <a:t>سرمازدگی درجه سه : تاول ، کبودی رنگ پوست محل سرمازده بسیار سرد و سفت است 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accent1"/>
                </a:solidFill>
                <a:cs typeface="B Mitra" pitchFamily="2" charset="-78"/>
              </a:rPr>
              <a:t>کمکهای اولیه : 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cs typeface="B Mitra" pitchFamily="2" charset="-78"/>
              </a:rPr>
              <a:t>ورزشکار را به محل گرم منتقل کنید . 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cs typeface="B Mitra" pitchFamily="2" charset="-78"/>
              </a:rPr>
              <a:t>لباس های سرد و خیس را در بیاورید 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cs typeface="B Mitra" pitchFamily="2" charset="-78"/>
              </a:rPr>
              <a:t>در صورت وجود شوک ، آن را درمان کنید .</a:t>
            </a:r>
            <a:endParaRPr lang="fr-CA" sz="2400" dirty="0" smtClean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63" y="274638"/>
            <a:ext cx="6472237" cy="639762"/>
          </a:xfrm>
        </p:spPr>
        <p:txBody>
          <a:bodyPr rtlCol="0">
            <a:normAutofit/>
          </a:bodyPr>
          <a:lstStyle/>
          <a:p>
            <a:pPr algn="r" rtl="0" fontAlgn="auto">
              <a:spcAft>
                <a:spcPts val="0"/>
              </a:spcAft>
              <a:defRPr/>
            </a:pPr>
            <a:r>
              <a:rPr lang="fa-I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Mitra" pitchFamily="2" charset="-78"/>
              </a:rPr>
              <a:t>سرمازدگی درجه یک و دو :</a:t>
            </a:r>
            <a:endParaRPr lang="fr-CA" sz="2800" dirty="0" smtClean="0">
              <a:solidFill>
                <a:schemeClr val="tx2">
                  <a:lumMod val="60000"/>
                  <a:lumOff val="40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0" y="838200"/>
            <a:ext cx="6472237" cy="58674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fa-IR" sz="2400" dirty="0" smtClean="0">
                <a:cs typeface="B Mitra" pitchFamily="2" charset="-78"/>
              </a:rPr>
              <a:t>با فرو بردن عضو سرمازده در آب گرم و پاکیزه آن را گرم کنید 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Mitra" pitchFamily="2" charset="-78"/>
              </a:rPr>
              <a:t>سرمازدگی درجه سه :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fa-IR" sz="2400" dirty="0" smtClean="0">
                <a:cs typeface="B Mitra" pitchFamily="2" charset="-78"/>
              </a:rPr>
              <a:t>مرکز فوریتهای پزشکی را خبر کنید 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fa-IR" sz="2400" dirty="0" smtClean="0">
                <a:cs typeface="B Mitra" pitchFamily="2" charset="-78"/>
              </a:rPr>
              <a:t>در صورت لزوم روش</a:t>
            </a:r>
            <a:r>
              <a:rPr lang="en-US" sz="2400" dirty="0" smtClean="0">
                <a:cs typeface="B Mitra" pitchFamily="2" charset="-78"/>
              </a:rPr>
              <a:t>ABC</a:t>
            </a:r>
            <a:r>
              <a:rPr lang="fa-IR" sz="2400" dirty="0" smtClean="0">
                <a:cs typeface="B Mitra" pitchFamily="2" charset="-78"/>
              </a:rPr>
              <a:t> ، تنفس مصنوعی و احیاء قلبی – ریوی را انجام دهید 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fa-IR" sz="2400" dirty="0" smtClean="0">
                <a:cs typeface="B Mitra" pitchFamily="2" charset="-78"/>
              </a:rPr>
              <a:t>محل سرما را با گاز استریل بپوشانید 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endParaRPr lang="fa-IR" sz="2400" dirty="0" smtClean="0">
              <a:cs typeface="B Mitra" pitchFamily="2" charset="-78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در هنگام سرمازدگی 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هرگز ...................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محل سرمازده را ماساژ و مالش ندهید 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در محل سرمازده از یخ استفاده نکنید 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اجازه ندهید بافت سرمازده دچار یخ زدگی مجدد شود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391400" cy="1470025"/>
          </a:xfrm>
        </p:spPr>
        <p:txBody>
          <a:bodyPr/>
          <a:lstStyle/>
          <a:p>
            <a:pPr algn="just"/>
            <a:r>
              <a:rPr lang="fa-IR" sz="2400" dirty="0" smtClean="0">
                <a:cs typeface="B Mitra" pitchFamily="2" charset="-78"/>
              </a:rPr>
              <a:t>اولین فردی که اغلب با ورزشکار مصدوم روبرو می شود ، مربی است .</a:t>
            </a:r>
            <a:br>
              <a:rPr lang="fa-IR" sz="2400" dirty="0" smtClean="0">
                <a:cs typeface="B Mitra" pitchFamily="2" charset="-78"/>
              </a:rPr>
            </a:br>
            <a:r>
              <a:rPr lang="fa-IR" sz="2400" dirty="0" smtClean="0">
                <a:cs typeface="B Mitra" pitchFamily="2" charset="-78"/>
              </a:rPr>
              <a:t> </a:t>
            </a:r>
            <a:endParaRPr lang="fr-CA" sz="2400" dirty="0" smtClean="0">
              <a:cs typeface="B Mitra" pitchFamily="2" charset="-78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838200" y="1219200"/>
            <a:ext cx="7467600" cy="23622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 ورزشکاران و والدین به عنوان یک مربی از شما انتظار دارند در کمکهای اولیه صاحب تجربه و مهارت باشید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just"/>
            <a:r>
              <a:rPr lang="fa-IR" sz="2800" dirty="0" smtClean="0">
                <a:cs typeface="B Mitra" pitchFamily="2" charset="-78"/>
              </a:rPr>
              <a:t>خدمات و صدمات ورزشی : </a:t>
            </a:r>
            <a:endParaRPr lang="fr-CA" sz="2800" dirty="0" smtClean="0">
              <a:cs typeface="B Mitra" pitchFamily="2" charset="-78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211763"/>
          </a:xfrm>
        </p:spPr>
        <p:txBody>
          <a:bodyPr/>
          <a:lstStyle/>
          <a:p>
            <a:pPr algn="just">
              <a:buFont typeface="Courier New" pitchFamily="49" charset="0"/>
              <a:buChar char="o"/>
            </a:pPr>
            <a:r>
              <a:rPr lang="fa-IR" sz="2400" dirty="0" smtClean="0">
                <a:solidFill>
                  <a:schemeClr val="bg1"/>
                </a:solidFill>
                <a:cs typeface="B Mitra" pitchFamily="2" charset="-78"/>
              </a:rPr>
              <a:t>خدمات و صدمات ورزشی به دو دسته تقسیم می شوند :</a:t>
            </a:r>
          </a:p>
          <a:p>
            <a:pPr algn="just">
              <a:buNone/>
            </a:pPr>
            <a:r>
              <a:rPr lang="fa-IR" sz="2400" dirty="0" smtClean="0">
                <a:solidFill>
                  <a:schemeClr val="bg1"/>
                </a:solidFill>
                <a:cs typeface="B Mitra" pitchFamily="2" charset="-78"/>
              </a:rPr>
              <a:t>1 – عوامل مربوط به ورزشکار و مربی</a:t>
            </a:r>
          </a:p>
          <a:p>
            <a:pPr algn="just">
              <a:buNone/>
            </a:pPr>
            <a:r>
              <a:rPr lang="fa-IR" sz="2400" dirty="0" smtClean="0">
                <a:solidFill>
                  <a:schemeClr val="bg1"/>
                </a:solidFill>
                <a:cs typeface="B Mitra" pitchFamily="2" charset="-78"/>
              </a:rPr>
              <a:t>2 – عوامل محیطی</a:t>
            </a:r>
          </a:p>
          <a:p>
            <a:pPr algn="just">
              <a:buFont typeface="Courier New" pitchFamily="49" charset="0"/>
              <a:buChar char="o"/>
            </a:pPr>
            <a:r>
              <a:rPr lang="fa-IR" sz="2400" dirty="0" smtClean="0">
                <a:cs typeface="B Mitra" pitchFamily="2" charset="-78"/>
              </a:rPr>
              <a:t>عوامل مربوط به ورزشکار و مربی :                   </a:t>
            </a:r>
          </a:p>
          <a:p>
            <a:pPr algn="just"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بی توجهی</a:t>
            </a:r>
          </a:p>
          <a:p>
            <a:pPr algn="just"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تکنیک ضعیف</a:t>
            </a:r>
          </a:p>
          <a:p>
            <a:pPr algn="just"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خستگی</a:t>
            </a:r>
          </a:p>
          <a:p>
            <a:pPr algn="just"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انتظار بیش از حد از ورزشکار</a:t>
            </a:r>
          </a:p>
          <a:p>
            <a:pPr algn="just"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عدم داشتن آمادگی جسمانی</a:t>
            </a:r>
          </a:p>
          <a:p>
            <a:pPr algn="just"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عدم داشتن آمادگی روانی</a:t>
            </a:r>
          </a:p>
          <a:p>
            <a:pPr algn="just"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آسیبهای قلبی</a:t>
            </a:r>
            <a:endParaRPr lang="fr-CA" sz="2400" dirty="0" smtClean="0">
              <a:cs typeface="B Mitra" pitchFamily="2" charset="-78"/>
            </a:endParaRPr>
          </a:p>
        </p:txBody>
      </p:sp>
      <p:pic>
        <p:nvPicPr>
          <p:cNvPr id="1026" name="Picture 2" descr="C:\Users\Rana\Desktop\back%20fall%20co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46482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just"/>
            <a:r>
              <a:rPr lang="fa-IR" sz="2800" dirty="0" smtClean="0">
                <a:cs typeface="B Mitra" pitchFamily="2" charset="-78"/>
              </a:rPr>
              <a:t>خدمات و صدمات ورزشی : </a:t>
            </a:r>
            <a:endParaRPr lang="fr-CA" sz="2800" dirty="0" smtClean="0">
              <a:cs typeface="B Mitra" pitchFamily="2" charset="-78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211763"/>
          </a:xfrm>
        </p:spPr>
        <p:txBody>
          <a:bodyPr/>
          <a:lstStyle/>
          <a:p>
            <a:pPr algn="just">
              <a:buFont typeface="Courier New" pitchFamily="49" charset="0"/>
              <a:buChar char="o"/>
            </a:pPr>
            <a:r>
              <a:rPr lang="fa-IR" sz="2400" dirty="0" smtClean="0">
                <a:cs typeface="B Mitra" pitchFamily="2" charset="-78"/>
              </a:rPr>
              <a:t>عوامل محیطی:                   </a:t>
            </a:r>
          </a:p>
          <a:p>
            <a:pPr algn="just"/>
            <a:r>
              <a:rPr lang="fa-IR" sz="2400" dirty="0" smtClean="0">
                <a:cs typeface="B Mitra" pitchFamily="2" charset="-78"/>
              </a:rPr>
              <a:t>مکان ورزشی نامناسب</a:t>
            </a:r>
          </a:p>
          <a:p>
            <a:pPr algn="just"/>
            <a:r>
              <a:rPr lang="fa-IR" sz="2400" dirty="0" smtClean="0">
                <a:cs typeface="B Mitra" pitchFamily="2" charset="-78"/>
              </a:rPr>
              <a:t>تجهیزات ورزشی نامناسب ( اعم از کفش و لباس و غیره )</a:t>
            </a:r>
          </a:p>
          <a:p>
            <a:pPr algn="just"/>
            <a:r>
              <a:rPr lang="fa-IR" sz="2400" dirty="0" smtClean="0">
                <a:cs typeface="B Mitra" pitchFamily="2" charset="-78"/>
              </a:rPr>
              <a:t>ماهیت ورزشی</a:t>
            </a:r>
          </a:p>
        </p:txBody>
      </p:sp>
      <p:pic>
        <p:nvPicPr>
          <p:cNvPr id="2050" name="Picture 2" descr="C:\Users\Rana\Desktop\18_8801170954_L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438400"/>
            <a:ext cx="5715000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63" y="274638"/>
            <a:ext cx="6472237" cy="639762"/>
          </a:xfrm>
        </p:spPr>
        <p:txBody>
          <a:bodyPr rtlCol="0">
            <a:normAutofit/>
          </a:bodyPr>
          <a:lstStyle/>
          <a:p>
            <a:pPr algn="r" rtl="0" fontAlgn="auto">
              <a:spcAft>
                <a:spcPts val="0"/>
              </a:spcAft>
              <a:defRPr/>
            </a:pPr>
            <a:r>
              <a:rPr lang="fa-I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Mitra" pitchFamily="2" charset="-78"/>
              </a:rPr>
              <a:t>وظایف مربی در قبال صدمات ورزشی :</a:t>
            </a:r>
            <a:endParaRPr lang="fr-CA" sz="2800" dirty="0" smtClean="0">
              <a:solidFill>
                <a:schemeClr val="tx2">
                  <a:lumMod val="60000"/>
                  <a:lumOff val="40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9800" y="1143000"/>
            <a:ext cx="6472237" cy="52117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None/>
              <a:defRPr/>
            </a:pPr>
            <a:endParaRPr lang="fa-IR" sz="2400" dirty="0" smtClean="0">
              <a:solidFill>
                <a:schemeClr val="tx1">
                  <a:lumMod val="75000"/>
                  <a:lumOff val="25000"/>
                </a:schemeClr>
              </a:solidFill>
              <a:cs typeface="B Mitra" pitchFamily="2" charset="-78"/>
            </a:endParaRP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  وظایف مربی در قبال صدمات ورزشی به سه دسته تقسیم می شوند :</a:t>
            </a:r>
          </a:p>
          <a:p>
            <a:pPr marL="457200" indent="-457200"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1.جلوگیری از پیشرفت آسیب دیدگی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2.پیشگیری از آسیبهای مجدد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3.جلوگیری از مرگ ورزشکار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endParaRPr lang="fa-IR" sz="2400" dirty="0" smtClean="0">
              <a:solidFill>
                <a:schemeClr val="tx1">
                  <a:lumMod val="75000"/>
                  <a:lumOff val="25000"/>
                </a:schemeClr>
              </a:solidFill>
              <a:cs typeface="B Mitra" pitchFamily="2" charset="-78"/>
            </a:endParaRPr>
          </a:p>
          <a:p>
            <a:pPr algn="just" fontAlgn="auto">
              <a:spcAft>
                <a:spcPts val="0"/>
              </a:spcAft>
              <a:buNone/>
              <a:defRPr/>
            </a:pPr>
            <a:endParaRPr lang="fr-CA" sz="2400" dirty="0" smtClean="0">
              <a:solidFill>
                <a:schemeClr val="tx1">
                  <a:lumMod val="75000"/>
                  <a:lumOff val="25000"/>
                </a:schemeClr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63" y="274638"/>
            <a:ext cx="6472237" cy="639762"/>
          </a:xfrm>
        </p:spPr>
        <p:txBody>
          <a:bodyPr rtlCol="0">
            <a:normAutofit/>
          </a:bodyPr>
          <a:lstStyle/>
          <a:p>
            <a:pPr algn="r" rtl="0" fontAlgn="auto">
              <a:spcAft>
                <a:spcPts val="0"/>
              </a:spcAft>
              <a:defRPr/>
            </a:pPr>
            <a:r>
              <a:rPr lang="fa-I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Mitra" pitchFamily="2" charset="-78"/>
              </a:rPr>
              <a:t>9 وظیفه قانونی یک مربی :</a:t>
            </a:r>
            <a:endParaRPr lang="fr-CA" sz="2800" dirty="0" smtClean="0">
              <a:solidFill>
                <a:schemeClr val="tx2">
                  <a:lumMod val="60000"/>
                  <a:lumOff val="40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9800" y="1143000"/>
            <a:ext cx="6472237" cy="52117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1.فعالیت های ورزشی را بطور مناسب برنامه ریزی کند 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2.آموزش های مناسب ارائه دهد 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3.محیط ورزش را مطمئن و ایمن سازد 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4.وسایل کافی و مناسب فراهم سازد 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5.ورزشکاران متناسب را با هم جور کند 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6.ورزشکاران را از نظر میزان ابتلا به آسیب یا ناتوانی در اجرای تمرین مورد ارزیابی قرار دهد 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7.بر فعالیت ورزشکاران بطور دقیق نظارت کنید 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8.ورزشکاران را از خطرات موجود در ورزش آگاه سازید 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9. کمکهای اضطراری مناسب را فراهم نمایید .</a:t>
            </a:r>
            <a:endParaRPr lang="fr-CA" sz="2400" dirty="0" smtClean="0">
              <a:solidFill>
                <a:schemeClr val="tx1">
                  <a:lumMod val="75000"/>
                  <a:lumOff val="25000"/>
                </a:schemeClr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63" y="274638"/>
            <a:ext cx="6472237" cy="639762"/>
          </a:xfrm>
        </p:spPr>
        <p:txBody>
          <a:bodyPr rtlCol="0">
            <a:normAutofit/>
          </a:bodyPr>
          <a:lstStyle/>
          <a:p>
            <a:pPr algn="r" rtl="0" fontAlgn="auto">
              <a:spcAft>
                <a:spcPts val="0"/>
              </a:spcAft>
              <a:defRPr/>
            </a:pPr>
            <a:r>
              <a:rPr lang="fa-I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Mitra" pitchFamily="2" charset="-78"/>
              </a:rPr>
              <a:t>پیشگیری از آسیب های ورزشی :</a:t>
            </a:r>
            <a:endParaRPr lang="fr-CA" sz="2800" dirty="0" smtClean="0">
              <a:solidFill>
                <a:schemeClr val="tx2">
                  <a:lumMod val="60000"/>
                  <a:lumOff val="40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9800" y="1143000"/>
            <a:ext cx="6472237" cy="5211763"/>
          </a:xfrm>
        </p:spPr>
        <p:txBody>
          <a:bodyPr rtlCol="0">
            <a:normAutofit lnSpcReduction="10000"/>
          </a:bodyPr>
          <a:lstStyle/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گرم کردن و سرد کردن 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آمادگی جسمانی متناسب با ورزش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مهارت در اجرای تکنیک های ورزشی بطور صحیح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استفاده از وسایل و تجهیزات مناسب و استاندارد هر رشته ورزشی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استفاده از وسایل و تجهیزات ایمنی ضروری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آمادگی روانی مناسب ورزشکار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تغذیه مناسب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استراحت کافی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انجام تمرینات ورزشی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آموزش کامل قوانین به ورزشکار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آشنایی با شرایط سلامتی ورزشکار</a:t>
            </a:r>
          </a:p>
          <a:p>
            <a:pPr marL="45720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آشنایی با سوابق آسیب های ورزشکار </a:t>
            </a:r>
            <a:endParaRPr lang="fr-CA" sz="2400" dirty="0" smtClean="0">
              <a:solidFill>
                <a:schemeClr val="tx1">
                  <a:lumMod val="75000"/>
                  <a:lumOff val="25000"/>
                </a:schemeClr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63" y="274638"/>
            <a:ext cx="6472237" cy="639762"/>
          </a:xfrm>
        </p:spPr>
        <p:txBody>
          <a:bodyPr rtlCol="0">
            <a:normAutofit/>
          </a:bodyPr>
          <a:lstStyle/>
          <a:p>
            <a:pPr algn="r" rtl="0" fontAlgn="auto">
              <a:spcAft>
                <a:spcPts val="0"/>
              </a:spcAft>
              <a:defRPr/>
            </a:pPr>
            <a:r>
              <a:rPr lang="fa-I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Mitra" pitchFamily="2" charset="-78"/>
              </a:rPr>
              <a:t>انواع صدمات ورزشی :</a:t>
            </a:r>
            <a:endParaRPr lang="fr-CA" sz="2800" dirty="0" smtClean="0">
              <a:solidFill>
                <a:schemeClr val="tx2">
                  <a:lumMod val="60000"/>
                  <a:lumOff val="40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9800" y="1143000"/>
            <a:ext cx="6472237" cy="52117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انواع صدمات ورزشی به دو دسته تقسیم می شوند 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Mitra" pitchFamily="2" charset="-78"/>
              </a:rPr>
              <a:t>1.آسیبهای اضطراری :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ضربه به سر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خونریزی های شدید داخلی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آسیب های ستون  مهره ها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Mitra" pitchFamily="2" charset="-78"/>
              </a:rPr>
              <a:t>2.آسیبهای غیراضطراری :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شکستگی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دررفتگی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کشیدگی عضلات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ضرب دیدگی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پارگی و کوفتگی</a:t>
            </a:r>
          </a:p>
          <a:p>
            <a:pPr algn="just" fontAlgn="auto">
              <a:spcAft>
                <a:spcPts val="0"/>
              </a:spcAft>
              <a:defRPr/>
            </a:pPr>
            <a:endParaRPr lang="fr-CA" sz="2400" dirty="0" smtClean="0">
              <a:solidFill>
                <a:schemeClr val="tx1">
                  <a:lumMod val="75000"/>
                  <a:lumOff val="25000"/>
                </a:schemeClr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63" y="274638"/>
            <a:ext cx="6472237" cy="639762"/>
          </a:xfrm>
        </p:spPr>
        <p:txBody>
          <a:bodyPr rtlCol="0">
            <a:normAutofit/>
          </a:bodyPr>
          <a:lstStyle/>
          <a:p>
            <a:pPr algn="r" rtl="0" fontAlgn="auto">
              <a:spcAft>
                <a:spcPts val="0"/>
              </a:spcAft>
              <a:defRPr/>
            </a:pPr>
            <a:r>
              <a:rPr lang="fa-I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Mitra" pitchFamily="2" charset="-78"/>
              </a:rPr>
              <a:t>جلوگیری از آسیب های اضطراری :</a:t>
            </a:r>
            <a:endParaRPr lang="fr-CA" sz="2800" dirty="0" smtClean="0">
              <a:solidFill>
                <a:schemeClr val="tx2">
                  <a:lumMod val="60000"/>
                  <a:lumOff val="40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9800" y="1143000"/>
            <a:ext cx="6472237" cy="52117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جلوگیری از آسیب های اضطراری به سه دسته تقسیم می شوند .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1.ارزیابی مصدوم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endParaRPr lang="fa-IR" sz="2400" dirty="0" smtClean="0">
              <a:solidFill>
                <a:schemeClr val="tx1">
                  <a:lumMod val="75000"/>
                  <a:lumOff val="25000"/>
                </a:schemeClr>
              </a:solidFill>
              <a:cs typeface="B Mitra" pitchFamily="2" charset="-78"/>
            </a:endParaRP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2.درمان اولیه (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RICE</a:t>
            </a: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)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cs typeface="B Mitra" pitchFamily="2" charset="-78"/>
            </a:endParaRP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R</a:t>
            </a: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 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rest</a:t>
            </a: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 استراحت 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I</a:t>
            </a: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 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ice</a:t>
            </a: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 یخ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C</a:t>
            </a: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 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compression</a:t>
            </a: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 فشار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E</a:t>
            </a: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 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elevation</a:t>
            </a: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 بالابردن عضو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endParaRPr lang="fa-IR" sz="2400" dirty="0" smtClean="0">
              <a:solidFill>
                <a:schemeClr val="tx1">
                  <a:lumMod val="75000"/>
                  <a:lumOff val="25000"/>
                </a:schemeClr>
              </a:solidFill>
              <a:cs typeface="B Mitra" pitchFamily="2" charset="-78"/>
            </a:endParaRP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fa-I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Mitra" pitchFamily="2" charset="-78"/>
              </a:rPr>
              <a:t>3 . پیشگیری</a:t>
            </a:r>
            <a:endParaRPr lang="fr-CA" sz="2400" dirty="0" smtClean="0">
              <a:solidFill>
                <a:schemeClr val="tx1">
                  <a:lumMod val="75000"/>
                  <a:lumOff val="25000"/>
                </a:schemeClr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stler Ski Resort trave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Whistler Ski Resort travel presentation</Template>
  <TotalTime>121</TotalTime>
  <Words>709</Words>
  <Application>Microsoft Office PowerPoint</Application>
  <PresentationFormat>On-screen Show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Whistler Ski Resort travel presentation</vt:lpstr>
      <vt:lpstr>ایمنی در ورزش </vt:lpstr>
      <vt:lpstr>اولین فردی که اغلب با ورزشکار مصدوم روبرو می شود ، مربی است .  </vt:lpstr>
      <vt:lpstr>خدمات و صدمات ورزشی : </vt:lpstr>
      <vt:lpstr>خدمات و صدمات ورزشی : </vt:lpstr>
      <vt:lpstr>وظایف مربی در قبال صدمات ورزشی :</vt:lpstr>
      <vt:lpstr>9 وظیفه قانونی یک مربی :</vt:lpstr>
      <vt:lpstr>پیشگیری از آسیب های ورزشی :</vt:lpstr>
      <vt:lpstr>انواع صدمات ورزشی :</vt:lpstr>
      <vt:lpstr>جلوگیری از آسیب های اضطراری :</vt:lpstr>
      <vt:lpstr>سرمازدگی :</vt:lpstr>
      <vt:lpstr>نشانه ها :</vt:lpstr>
      <vt:lpstr>سرمازدگی درجه یک و دو 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Rana</dc:creator>
  <cp:lastModifiedBy>User</cp:lastModifiedBy>
  <cp:revision>18</cp:revision>
  <dcterms:created xsi:type="dcterms:W3CDTF">2010-06-26T07:04:17Z</dcterms:created>
  <dcterms:modified xsi:type="dcterms:W3CDTF">2012-04-30T02:34:19Z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TC103815431033</vt:lpwstr>
  </property>
</Properties>
</file>